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7" r:id="rId3"/>
    <p:sldId id="260" r:id="rId4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86" y="53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5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8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5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45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5551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77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849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399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97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9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4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842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0229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5170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0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0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7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6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8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28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2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5039F-513D-4E86-9550-AE7AF01F28FF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3B902-0D5C-4C70-B52D-547570310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4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9E92C-05FA-432D-85D7-9C593321404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7/27/2023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FC78A-54B2-431A-953C-AD1FA8027C3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9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Science Clipart 5 by scojoh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62515" y="1928358"/>
            <a:ext cx="827746" cy="12752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3"/>
          <a:srcRect t="2981" b="4314"/>
          <a:stretch/>
        </p:blipFill>
        <p:spPr>
          <a:xfrm>
            <a:off x="6154359" y="1711206"/>
            <a:ext cx="1522687" cy="322995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8441" y="261928"/>
            <a:ext cx="69622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prstClr val="black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Human Anatomy &amp; Physiology</a:t>
            </a:r>
            <a:endParaRPr lang="en-US" sz="4800" dirty="0">
              <a:solidFill>
                <a:prstClr val="black"/>
              </a:solidFill>
              <a:latin typeface="Sweet Pea" pitchFamily="2" charset="-128"/>
              <a:ea typeface="Sweet Pea" pitchFamily="2" charset="-128"/>
              <a:cs typeface="Sweet Pea" pitchFamily="2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1841" y="1026130"/>
            <a:ext cx="4254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</a:t>
            </a:r>
            <a:r>
              <a:rPr lang="en-US" sz="2400" dirty="0" smtClean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</a:t>
            </a:r>
            <a:r>
              <a:rPr lang="en-US" sz="2400" dirty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Course syllabus | </a:t>
            </a:r>
            <a:r>
              <a:rPr lang="en-US" sz="2400" dirty="0" smtClean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2023 </a:t>
            </a:r>
            <a:r>
              <a:rPr lang="en-US" sz="2400" dirty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</a:t>
            </a:r>
            <a:r>
              <a:rPr lang="en-US" sz="2400" dirty="0" smtClean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2024 </a:t>
            </a:r>
            <a:r>
              <a:rPr lang="en-US" sz="2400" dirty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</a:t>
            </a:r>
            <a:r>
              <a:rPr lang="en-US" sz="2400" dirty="0" smtClean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- </a:t>
            </a:r>
            <a:endParaRPr lang="en-US" sz="2400" dirty="0">
              <a:solidFill>
                <a:prstClr val="black"/>
              </a:solidFill>
              <a:latin typeface="KG Skinny Latte" panose="02000506000000020004" pitchFamily="2" charset="0"/>
              <a:ea typeface="PBCoffeeBeforeTalkie" panose="02000603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441" y="1249541"/>
            <a:ext cx="735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………………………………………………………………….………………………....</a:t>
            </a:r>
            <a:endParaRPr lang="en-US" sz="2400" dirty="0">
              <a:solidFill>
                <a:prstClr val="black"/>
              </a:solidFill>
              <a:latin typeface="KG All of Me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8683" y="1730900"/>
            <a:ext cx="206419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Course and Contact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Information</a:t>
            </a:r>
          </a:p>
          <a:p>
            <a:endParaRPr lang="en-US" sz="8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Instructor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Jessica Briscoe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jbriscoe@tcjackets.net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229.225.5050 // Ext. 2713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endParaRPr lang="en-US" sz="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Planning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10:45 – 11:35</a:t>
            </a:r>
            <a:endParaRPr lang="en-US" sz="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endParaRPr lang="en-US" sz="8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Teacher Website:</a:t>
            </a:r>
          </a:p>
          <a:p>
            <a:endParaRPr lang="en-US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400000">
            <a:off x="-1322449" y="507139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…………………………………………..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25021" y="1749480"/>
            <a:ext cx="32872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solidFill>
                  <a:prstClr val="black"/>
                </a:solidFill>
                <a:latin typeface="KG All of Me" panose="02000000000000000000" pitchFamily="2" charset="0"/>
              </a:rPr>
              <a:t>The human body is the only machine for which there are no spare parts</a:t>
            </a:r>
            <a:r>
              <a:rPr lang="en-US" sz="14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.</a:t>
            </a:r>
          </a:p>
          <a:p>
            <a:pPr algn="ctr"/>
            <a:r>
              <a:rPr lang="en-US" sz="8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Jeffrey </a:t>
            </a:r>
            <a:r>
              <a:rPr lang="en-US" sz="800" dirty="0" err="1">
                <a:solidFill>
                  <a:prstClr val="black"/>
                </a:solidFill>
                <a:latin typeface="KG All of Me" panose="02000000000000000000" pitchFamily="2" charset="0"/>
              </a:rPr>
              <a:t>eugenides</a:t>
            </a:r>
            <a:endParaRPr lang="en-US" sz="800" dirty="0">
              <a:solidFill>
                <a:prstClr val="black"/>
              </a:solidFill>
              <a:latin typeface="KG All of Me" panose="02000000000000000000" pitchFamily="2" charset="0"/>
            </a:endParaRP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Success in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anatomy &amp; physiology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is dependent upon several variables. These variables may include, but are not limited to, your participation, your enthusiasm, your commitment, and your diligence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13057" y="3362361"/>
            <a:ext cx="4210007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KG All of Me" panose="02000000000000000000" pitchFamily="2" charset="0"/>
              </a:rPr>
              <a:t>Success in </a:t>
            </a:r>
            <a:r>
              <a:rPr lang="en-US" sz="12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this class </a:t>
            </a:r>
            <a:r>
              <a:rPr lang="en-US" sz="1200" dirty="0">
                <a:solidFill>
                  <a:prstClr val="black"/>
                </a:solidFill>
                <a:latin typeface="KG All of Me" panose="02000000000000000000" pitchFamily="2" charset="0"/>
              </a:rPr>
              <a:t>depends on you taking </a:t>
            </a:r>
            <a:endParaRPr lang="en-US" sz="1200" dirty="0" smtClean="0">
              <a:solidFill>
                <a:prstClr val="black"/>
              </a:solidFill>
              <a:latin typeface="KG All of Me" panose="02000000000000000000" pitchFamily="2" charset="0"/>
            </a:endParaRPr>
          </a:p>
          <a:p>
            <a:pPr algn="ctr"/>
            <a:r>
              <a:rPr lang="en-US" sz="12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responsibility </a:t>
            </a:r>
            <a:r>
              <a:rPr lang="en-US" sz="1200" dirty="0">
                <a:solidFill>
                  <a:prstClr val="black"/>
                </a:solidFill>
                <a:latin typeface="KG All of Me" panose="02000000000000000000" pitchFamily="2" charset="0"/>
              </a:rPr>
              <a:t>for </a:t>
            </a:r>
            <a:r>
              <a:rPr lang="en-US" sz="1200" b="1" dirty="0">
                <a:solidFill>
                  <a:prstClr val="black"/>
                </a:solidFill>
                <a:latin typeface="KG All of Me" panose="02000000000000000000" pitchFamily="2" charset="0"/>
              </a:rPr>
              <a:t>preparing</a:t>
            </a:r>
            <a:r>
              <a:rPr lang="en-US" sz="1200" dirty="0">
                <a:solidFill>
                  <a:prstClr val="black"/>
                </a:solidFill>
                <a:latin typeface="KG All of Me" panose="02000000000000000000" pitchFamily="2" charset="0"/>
              </a:rPr>
              <a:t> to be successful.</a:t>
            </a:r>
          </a:p>
          <a:p>
            <a:r>
              <a:rPr lang="en-US" sz="1000" dirty="0">
                <a:solidFill>
                  <a:prstClr val="black"/>
                </a:solidFill>
                <a:latin typeface="Century Gothic" panose="020B0502020202020204" pitchFamily="34" charset="0"/>
              </a:rPr>
              <a:t>The following are a part of your responsibilities for </a:t>
            </a:r>
            <a:r>
              <a:rPr lang="en-US" sz="1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A&amp;P:</a:t>
            </a:r>
            <a:endParaRPr lang="en-US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Always bring the necessary materials to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When you arrive to class, take your seat and begin the warm up when there is one to complete.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Be engaged while you are in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Read and/or listen to directions.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5861" y="4756473"/>
            <a:ext cx="7307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……………………………………………………………………………...……….……..</a:t>
            </a:r>
            <a:endParaRPr lang="en-US" sz="2400" dirty="0">
              <a:solidFill>
                <a:prstClr val="black"/>
              </a:solidFill>
              <a:latin typeface="KG All of Me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" y="5488641"/>
            <a:ext cx="1757822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35%</a:t>
            </a:r>
            <a:endParaRPr lang="en-US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729" y="5919461"/>
            <a:ext cx="1344410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25%</a:t>
            </a:r>
            <a:endParaRPr lang="en-US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4992" y="5117557"/>
            <a:ext cx="2933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KG All of Me" panose="02000000000000000000" pitchFamily="2" charset="0"/>
              </a:rPr>
              <a:t>Assignments and grading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987843" y="5542502"/>
            <a:ext cx="178634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Tests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580733" y="5973322"/>
            <a:ext cx="3056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Labs &amp; Activities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0482" y="7352139"/>
            <a:ext cx="3404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……………………………………..</a:t>
            </a:r>
            <a:endParaRPr lang="en-US" sz="2400" dirty="0">
              <a:solidFill>
                <a:prstClr val="black"/>
              </a:solidFill>
              <a:latin typeface="KG All of Me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42212" y="7770005"/>
            <a:ext cx="21275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Rules &amp; Expectations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71048" y="8305777"/>
            <a:ext cx="1421587" cy="1249436"/>
          </a:xfrm>
          <a:prstGeom prst="rect">
            <a:avLst/>
          </a:prstGeom>
        </p:spPr>
        <p:txBody>
          <a:bodyPr>
            <a:prstTxWarp prst="textCircle">
              <a:avLst/>
            </a:prstTxWarp>
            <a:spAutoFit/>
          </a:bodyPr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Be respectful. Be responsible. Be safe.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278814" y="5157259"/>
            <a:ext cx="428283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  <a:latin typeface="KG All of Me" panose="02000000000000000000" pitchFamily="2" charset="0"/>
              </a:rPr>
              <a:t>materials</a:t>
            </a:r>
          </a:p>
          <a:p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These are items we will use on a daily basis in class: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3-ring binder with dividers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Pens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/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pencils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Colored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pencils or markers</a:t>
            </a:r>
          </a:p>
          <a:p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2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 </a:t>
            </a:r>
            <a:r>
              <a:rPr lang="en-US" sz="1200" i="1" dirty="0">
                <a:solidFill>
                  <a:prstClr val="black"/>
                </a:solidFill>
                <a:latin typeface="Century Gothic" panose="020B0502020202020204" pitchFamily="34" charset="0"/>
              </a:rPr>
              <a:t>wireless mouse is recommended but not required.</a:t>
            </a:r>
            <a:endParaRPr lang="en-US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Picture 28" descr="Blue Pencil by tobias"/>
          <p:cNvPicPr/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utout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39" y="7221311"/>
            <a:ext cx="2885453" cy="292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6857">
            <a:off x="6402607" y="5732759"/>
            <a:ext cx="578715" cy="554089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C72005EA-CC54-4275-B214-2824261A68D1}"/>
              </a:ext>
            </a:extLst>
          </p:cNvPr>
          <p:cNvSpPr txBox="1"/>
          <p:nvPr/>
        </p:nvSpPr>
        <p:spPr>
          <a:xfrm>
            <a:off x="265666" y="6785796"/>
            <a:ext cx="942101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20%</a:t>
            </a:r>
            <a:endParaRPr lang="en-US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6BAF96-8E05-492B-8BCC-4B593EDDCF81}"/>
              </a:ext>
            </a:extLst>
          </p:cNvPr>
          <p:cNvSpPr txBox="1"/>
          <p:nvPr/>
        </p:nvSpPr>
        <p:spPr>
          <a:xfrm>
            <a:off x="265667" y="6354976"/>
            <a:ext cx="942101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20%</a:t>
            </a:r>
            <a:endParaRPr lang="en-US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71B67C-5C2B-46DF-8E04-2E2901A9E4A0}"/>
              </a:ext>
            </a:extLst>
          </p:cNvPr>
          <p:cNvSpPr txBox="1"/>
          <p:nvPr/>
        </p:nvSpPr>
        <p:spPr>
          <a:xfrm>
            <a:off x="1159567" y="6410678"/>
            <a:ext cx="3056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Daily Work &amp; Quizzes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50A4F8-9244-417C-891E-3FA89C42E7E2}"/>
              </a:ext>
            </a:extLst>
          </p:cNvPr>
          <p:cNvSpPr txBox="1"/>
          <p:nvPr/>
        </p:nvSpPr>
        <p:spPr>
          <a:xfrm>
            <a:off x="1159567" y="6835976"/>
            <a:ext cx="30568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Benchmark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9439A3-1A5C-417E-A78D-3DA00A79423B}"/>
              </a:ext>
            </a:extLst>
          </p:cNvPr>
          <p:cNvSpPr txBox="1"/>
          <p:nvPr/>
        </p:nvSpPr>
        <p:spPr>
          <a:xfrm rot="5400000">
            <a:off x="963355" y="7232527"/>
            <a:ext cx="4672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…………………………………………………………..</a:t>
            </a:r>
            <a:endParaRPr lang="en-US" sz="2400" dirty="0">
              <a:solidFill>
                <a:prstClr val="black"/>
              </a:solidFill>
              <a:latin typeface="KG All of Me" panose="02000000000000000000" pitchFamily="2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D94D636-5334-424F-9FEA-B787ADBBDE28}"/>
              </a:ext>
            </a:extLst>
          </p:cNvPr>
          <p:cNvSpPr/>
          <p:nvPr/>
        </p:nvSpPr>
        <p:spPr>
          <a:xfrm>
            <a:off x="4038244" y="6802600"/>
            <a:ext cx="34250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Course Description </a:t>
            </a:r>
            <a:r>
              <a:rPr lang="en-US" sz="16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&amp; </a:t>
            </a:r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Standards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AD1896-3507-42E3-8F96-8FB6EEA9EE18}"/>
              </a:ext>
            </a:extLst>
          </p:cNvPr>
          <p:cNvSpPr txBox="1"/>
          <p:nvPr/>
        </p:nvSpPr>
        <p:spPr>
          <a:xfrm>
            <a:off x="3347244" y="7130962"/>
            <a:ext cx="41459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Century Gothic" panose="020B0502020202020204" pitchFamily="34" charset="0"/>
              </a:rPr>
              <a:t>Human anatomy and physiology </a:t>
            </a:r>
            <a:r>
              <a:rPr lang="en-US" sz="1200" dirty="0" smtClean="0">
                <a:latin typeface="Century Gothic" panose="020B0502020202020204" pitchFamily="34" charset="0"/>
              </a:rPr>
              <a:t>is designed </a:t>
            </a:r>
            <a:r>
              <a:rPr lang="en-US" sz="1200" dirty="0">
                <a:latin typeface="Century Gothic" panose="020B0502020202020204" pitchFamily="34" charset="0"/>
              </a:rPr>
              <a:t>to continue </a:t>
            </a:r>
            <a:r>
              <a:rPr lang="en-US" sz="1200" dirty="0" smtClean="0">
                <a:latin typeface="Century Gothic" panose="020B0502020202020204" pitchFamily="34" charset="0"/>
              </a:rPr>
              <a:t>student investigations </a:t>
            </a:r>
            <a:r>
              <a:rPr lang="en-US" sz="1200" dirty="0">
                <a:latin typeface="Century Gothic" panose="020B0502020202020204" pitchFamily="34" charset="0"/>
              </a:rPr>
              <a:t>that began </a:t>
            </a:r>
            <a:r>
              <a:rPr lang="en-US" sz="1200" dirty="0" smtClean="0">
                <a:latin typeface="Century Gothic" panose="020B0502020202020204" pitchFamily="34" charset="0"/>
              </a:rPr>
              <a:t>in grades </a:t>
            </a:r>
            <a:r>
              <a:rPr lang="en-US" sz="1200" dirty="0">
                <a:latin typeface="Century Gothic" panose="020B0502020202020204" pitchFamily="34" charset="0"/>
              </a:rPr>
              <a:t>K-8 and high school </a:t>
            </a:r>
            <a:r>
              <a:rPr lang="en-US" sz="1200" dirty="0" smtClean="0">
                <a:latin typeface="Century Gothic" panose="020B0502020202020204" pitchFamily="34" charset="0"/>
              </a:rPr>
              <a:t>biology. It </a:t>
            </a:r>
            <a:r>
              <a:rPr lang="en-US" sz="1200" dirty="0">
                <a:latin typeface="Century Gothic" panose="020B0502020202020204" pitchFamily="34" charset="0"/>
              </a:rPr>
              <a:t>integrates the study of the structures and functions of the </a:t>
            </a:r>
            <a:r>
              <a:rPr lang="en-US" sz="1200" dirty="0" smtClean="0">
                <a:latin typeface="Century Gothic" panose="020B0502020202020204" pitchFamily="34" charset="0"/>
              </a:rPr>
              <a:t>human body</a:t>
            </a:r>
            <a:r>
              <a:rPr lang="en-US" sz="1200" dirty="0">
                <a:latin typeface="Century Gothic" panose="020B0502020202020204" pitchFamily="34" charset="0"/>
              </a:rPr>
              <a:t>, however </a:t>
            </a:r>
            <a:r>
              <a:rPr lang="en-US" sz="1200" dirty="0" smtClean="0">
                <a:latin typeface="Century Gothic" panose="020B0502020202020204" pitchFamily="34" charset="0"/>
              </a:rPr>
              <a:t>rather than </a:t>
            </a:r>
            <a:r>
              <a:rPr lang="en-US" sz="1200" dirty="0">
                <a:latin typeface="Century Gothic" panose="020B0502020202020204" pitchFamily="34" charset="0"/>
              </a:rPr>
              <a:t>focusing on distinct </a:t>
            </a:r>
            <a:r>
              <a:rPr lang="en-US" sz="1200" dirty="0" smtClean="0">
                <a:latin typeface="Century Gothic" panose="020B0502020202020204" pitchFamily="34" charset="0"/>
              </a:rPr>
              <a:t>anatomical and </a:t>
            </a:r>
            <a:r>
              <a:rPr lang="en-US" sz="1200" dirty="0">
                <a:latin typeface="Century Gothic" panose="020B0502020202020204" pitchFamily="34" charset="0"/>
              </a:rPr>
              <a:t>physiological systems (respiratory, nervous, etc</a:t>
            </a:r>
            <a:r>
              <a:rPr lang="en-US" sz="1200" dirty="0" smtClean="0">
                <a:latin typeface="Century Gothic" panose="020B0502020202020204" pitchFamily="34" charset="0"/>
              </a:rPr>
              <a:t>.) instruction will </a:t>
            </a:r>
            <a:r>
              <a:rPr lang="en-US" sz="1200" dirty="0">
                <a:latin typeface="Century Gothic" panose="020B0502020202020204" pitchFamily="34" charset="0"/>
              </a:rPr>
              <a:t>focus on </a:t>
            </a:r>
            <a:r>
              <a:rPr lang="en-US" sz="1200" dirty="0" smtClean="0">
                <a:latin typeface="Century Gothic" panose="020B0502020202020204" pitchFamily="34" charset="0"/>
              </a:rPr>
              <a:t>the essential </a:t>
            </a:r>
            <a:r>
              <a:rPr lang="en-US" sz="1200" dirty="0">
                <a:latin typeface="Century Gothic" panose="020B0502020202020204" pitchFamily="34" charset="0"/>
              </a:rPr>
              <a:t>requirements for life. Areas of </a:t>
            </a:r>
            <a:r>
              <a:rPr lang="en-US" sz="1200" dirty="0" smtClean="0">
                <a:latin typeface="Century Gothic" panose="020B0502020202020204" pitchFamily="34" charset="0"/>
              </a:rPr>
              <a:t>study include organization </a:t>
            </a:r>
            <a:r>
              <a:rPr lang="en-US" sz="1200" dirty="0">
                <a:latin typeface="Century Gothic" panose="020B0502020202020204" pitchFamily="34" charset="0"/>
              </a:rPr>
              <a:t>of the body; protection, support and movement; providing </a:t>
            </a:r>
            <a:r>
              <a:rPr lang="en-US" sz="1200" dirty="0" smtClean="0">
                <a:latin typeface="Century Gothic" panose="020B0502020202020204" pitchFamily="34" charset="0"/>
              </a:rPr>
              <a:t>internal coordination and regulation</a:t>
            </a:r>
            <a:r>
              <a:rPr lang="en-US" sz="1200" dirty="0">
                <a:latin typeface="Century Gothic" panose="020B0502020202020204" pitchFamily="34" charset="0"/>
              </a:rPr>
              <a:t>; processing and transporting; and reproduction, </a:t>
            </a:r>
            <a:r>
              <a:rPr lang="en-US" sz="1200" dirty="0" smtClean="0">
                <a:latin typeface="Century Gothic" panose="020B0502020202020204" pitchFamily="34" charset="0"/>
              </a:rPr>
              <a:t>growth and </a:t>
            </a:r>
            <a:r>
              <a:rPr lang="en-US" sz="1200" dirty="0">
                <a:latin typeface="Century Gothic" panose="020B0502020202020204" pitchFamily="34" charset="0"/>
              </a:rPr>
              <a:t>development. </a:t>
            </a:r>
            <a:r>
              <a:rPr lang="en-US" sz="1200" dirty="0" smtClean="0">
                <a:latin typeface="Century Gothic" panose="020B0502020202020204" pitchFamily="34" charset="0"/>
              </a:rPr>
              <a:t>Case </a:t>
            </a:r>
            <a:r>
              <a:rPr lang="en-US" sz="1200" dirty="0">
                <a:latin typeface="Century Gothic" panose="020B0502020202020204" pitchFamily="34" charset="0"/>
              </a:rPr>
              <a:t>studies concerning diseases, disorders </a:t>
            </a:r>
            <a:r>
              <a:rPr lang="en-US" sz="1200" dirty="0" smtClean="0">
                <a:latin typeface="Century Gothic" panose="020B0502020202020204" pitchFamily="34" charset="0"/>
              </a:rPr>
              <a:t>and ailments are also </a:t>
            </a:r>
            <a:r>
              <a:rPr lang="en-US" sz="1200" dirty="0">
                <a:latin typeface="Century Gothic" panose="020B0502020202020204" pitchFamily="34" charset="0"/>
              </a:rPr>
              <a:t>emphasized</a:t>
            </a:r>
            <a:r>
              <a:rPr lang="en-US" sz="1200" dirty="0" smtClean="0">
                <a:latin typeface="Century Gothic" panose="020B0502020202020204" pitchFamily="34" charset="0"/>
              </a:rPr>
              <a:t>. </a:t>
            </a:r>
            <a:r>
              <a:rPr lang="en-US" sz="1200" b="1" dirty="0" smtClean="0">
                <a:latin typeface="Century Gothic" panose="020B0502020202020204" pitchFamily="34" charset="0"/>
              </a:rPr>
              <a:t>Scan </a:t>
            </a:r>
            <a:r>
              <a:rPr lang="en-US" sz="1200" b="1" dirty="0">
                <a:latin typeface="Century Gothic" panose="020B0502020202020204" pitchFamily="34" charset="0"/>
              </a:rPr>
              <a:t>the QR code above for a link to the </a:t>
            </a:r>
            <a:r>
              <a:rPr lang="en-US" sz="1200" b="1" dirty="0" smtClean="0">
                <a:latin typeface="Century Gothic" panose="020B0502020202020204" pitchFamily="34" charset="0"/>
              </a:rPr>
              <a:t>A&amp;P standards</a:t>
            </a:r>
            <a:r>
              <a:rPr lang="en-US" sz="1200" dirty="0" smtClean="0">
                <a:latin typeface="Century Gothic" panose="020B0502020202020204" pitchFamily="34" charset="0"/>
              </a:rPr>
              <a:t>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189" y="3905075"/>
            <a:ext cx="783272" cy="7832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2659" y="6794173"/>
            <a:ext cx="355694" cy="354009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225021" y="6384199"/>
            <a:ext cx="423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…………………………………………………….</a:t>
            </a:r>
            <a:endParaRPr lang="en-US" sz="2400" dirty="0">
              <a:solidFill>
                <a:prstClr val="black"/>
              </a:solidFill>
              <a:latin typeface="KG All of M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05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927" y="7313534"/>
            <a:ext cx="3029392" cy="78631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73675" y="121530"/>
            <a:ext cx="253935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>
                <a:solidFill>
                  <a:prstClr val="black"/>
                </a:solidFill>
                <a:latin typeface="Sweet Pea" pitchFamily="2" charset="-128"/>
                <a:ea typeface="Sweet Pea" pitchFamily="2" charset="-128"/>
                <a:cs typeface="Sweet Pea" pitchFamily="2" charset="-128"/>
              </a:rPr>
              <a:t>Policies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66462" y="1051781"/>
            <a:ext cx="4153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</a:t>
            </a:r>
            <a:r>
              <a:rPr lang="en-US" sz="2400" dirty="0" smtClean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</a:t>
            </a:r>
            <a:r>
              <a:rPr lang="en-US" sz="2400" dirty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Course syllabus | </a:t>
            </a:r>
            <a:r>
              <a:rPr lang="en-US" sz="2400" dirty="0" smtClean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2023 – 2024 - </a:t>
            </a:r>
            <a:r>
              <a:rPr lang="en-US" sz="2400" dirty="0">
                <a:solidFill>
                  <a:prstClr val="black"/>
                </a:solidFill>
                <a:latin typeface="KG Skinny Latte" panose="02000506000000020004" pitchFamily="2" charset="0"/>
                <a:ea typeface="PBCoffeeBeforeTalkie" panose="02000603000000000000" pitchFamily="2" charset="0"/>
              </a:rPr>
              <a:t>- -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6700" y="1259722"/>
            <a:ext cx="735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……………………………………………………………………………...……………..</a:t>
            </a:r>
          </a:p>
        </p:txBody>
      </p:sp>
      <p:sp>
        <p:nvSpPr>
          <p:cNvPr id="10" name="TextBox 9"/>
          <p:cNvSpPr txBox="1"/>
          <p:nvPr/>
        </p:nvSpPr>
        <p:spPr>
          <a:xfrm rot="5400000">
            <a:off x="-303333" y="5881567"/>
            <a:ext cx="902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…………………………………….……………………………………………..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6700" y="4118257"/>
            <a:ext cx="7353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……………………………………………………………………………...……………..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86501" y="4573391"/>
            <a:ext cx="25725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technology</a:t>
            </a:r>
          </a:p>
          <a:p>
            <a:pPr algn="r"/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Students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are not allowed to 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use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or </a:t>
            </a:r>
            <a:r>
              <a:rPr lang="en-US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charge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any electronic devices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during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class unless the device has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been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approved by the teacher for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instructional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purposes. See the handbook for consequences.</a:t>
            </a:r>
          </a:p>
        </p:txBody>
      </p:sp>
      <p:pic>
        <p:nvPicPr>
          <p:cNvPr id="7" name="Picture 2" descr="Alarm Clock by joaolim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47354">
            <a:off x="3423962" y="1695994"/>
            <a:ext cx="565643" cy="72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371408" y="1734574"/>
            <a:ext cx="333115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Late/makeup work </a:t>
            </a:r>
            <a:r>
              <a:rPr lang="en-US" sz="16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policy</a:t>
            </a:r>
            <a:endParaRPr lang="en-US" sz="5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The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expectation is that you submit </a:t>
            </a:r>
          </a:p>
          <a:p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all assignments on time. </a:t>
            </a:r>
          </a:p>
          <a:p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If you are absent, it is your responsibility to follow proper procedures to ensure that you receive your work. You will have 3 days to turn in work completed during your absence and grades taken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while you’re out may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be marked as missing until turned in. You will have 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three days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to make up any missing assignments or they will be considered late; he maximum possible score for late work is 70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  <a:endParaRPr lang="en-US" sz="1200" dirty="0">
              <a:solidFill>
                <a:prstClr val="black"/>
              </a:solidFill>
              <a:latin typeface="KG All of Me" panose="02000000000000000000" pitchFamily="2" charset="0"/>
            </a:endParaRPr>
          </a:p>
        </p:txBody>
      </p:sp>
      <p:pic>
        <p:nvPicPr>
          <p:cNvPr id="29" name="Picture 2" descr="iPhone 5 Black by jhnri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239094" y="4660707"/>
            <a:ext cx="696552" cy="1461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4210012" y="1781780"/>
            <a:ext cx="327621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Discipline </a:t>
            </a:r>
            <a:r>
              <a:rPr lang="en-US" sz="16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Policy</a:t>
            </a:r>
            <a:endParaRPr lang="en-US" sz="500" dirty="0">
              <a:solidFill>
                <a:prstClr val="black"/>
              </a:solidFill>
              <a:latin typeface="KG All of Me" panose="02000000000000000000" pitchFamily="2" charset="0"/>
            </a:endParaRPr>
          </a:p>
          <a:p>
            <a:pPr algn="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Respect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 yourself, your teacher, and your classmates and everything will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be peachy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. However, choosing to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do otherwise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will result in the following: </a:t>
            </a:r>
          </a:p>
          <a:p>
            <a:pPr algn="r"/>
            <a:endParaRPr lang="en-US" sz="7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algn="r"/>
            <a:r>
              <a:rPr lang="en-US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</a:t>
            </a:r>
            <a:r>
              <a:rPr lang="en-US" sz="1200" b="1" baseline="300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st</a:t>
            </a:r>
            <a:r>
              <a:rPr lang="en-US" sz="12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offense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: </a:t>
            </a:r>
          </a:p>
          <a:p>
            <a:pPr algn="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Warning /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Student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– Teacher Conference</a:t>
            </a:r>
          </a:p>
          <a:p>
            <a:pPr algn="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2</a:t>
            </a:r>
            <a:r>
              <a:rPr lang="en-US" sz="1200" b="1" baseline="30000" dirty="0">
                <a:solidFill>
                  <a:prstClr val="black"/>
                </a:solidFill>
                <a:latin typeface="Century Gothic" panose="020B0502020202020204" pitchFamily="34" charset="0"/>
              </a:rPr>
              <a:t>nd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offense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: </a:t>
            </a:r>
          </a:p>
          <a:p>
            <a:pPr algn="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Detention </a:t>
            </a:r>
            <a:r>
              <a:rPr lang="en-US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and/or 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Parent Contact</a:t>
            </a:r>
          </a:p>
          <a:p>
            <a:pPr algn="r"/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3</a:t>
            </a:r>
            <a:r>
              <a:rPr lang="en-US" sz="1200" b="1" baseline="30000" dirty="0">
                <a:solidFill>
                  <a:prstClr val="black"/>
                </a:solidFill>
                <a:latin typeface="Century Gothic" panose="020B0502020202020204" pitchFamily="34" charset="0"/>
              </a:rPr>
              <a:t>rd</a:t>
            </a:r>
            <a:r>
              <a:rPr lang="en-US" sz="12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offense</a:t>
            </a:r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: </a:t>
            </a:r>
          </a:p>
          <a:p>
            <a:pPr algn="r"/>
            <a:r>
              <a:rPr lang="en-US" sz="1200" dirty="0">
                <a:solidFill>
                  <a:prstClr val="black"/>
                </a:solidFill>
                <a:latin typeface="Century Gothic" panose="020B0502020202020204" pitchFamily="34" charset="0"/>
              </a:rPr>
              <a:t>Referral</a:t>
            </a:r>
          </a:p>
        </p:txBody>
      </p:sp>
      <p:pic>
        <p:nvPicPr>
          <p:cNvPr id="15" name="Picture 4" descr="Close Button by henrikhof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935" y="3604441"/>
            <a:ext cx="696566" cy="700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371408" y="4520815"/>
            <a:ext cx="355842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Other policies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Cheating, copying, passing someone else’s work as your own or ANY other form of plagiarism is not allowed.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You will be assigned a number for class; you will be expected to put your number at the top of all assignments submitted. Papers without a number will be returned to a separate bin and not returned to the student.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Arrive on time. If you are late, you will receive a verbal warning. After that, you face detentions and referrals.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Textbooks will remain in the classroom and can be checked out if needed.</a:t>
            </a:r>
          </a:p>
          <a:p>
            <a:pPr marL="628650" lvl="1" indent="-171450">
              <a:buFont typeface="Wingdings" pitchFamily="2" charset="2"/>
              <a:buChar char="Ø"/>
            </a:pPr>
            <a:r>
              <a:rPr lang="en-US" sz="1100" i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Essentials of Human Anatomy &amp; Physiology (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Replacement cost: $100)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All </a:t>
            </a:r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handbook rules also apply to our classroom</a:t>
            </a: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The </a:t>
            </a:r>
            <a:r>
              <a:rPr lang="en-US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>teacher reserves the right to make changes to the syllabus as needed.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175" y="8174703"/>
            <a:ext cx="73533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prstClr val="black"/>
                </a:solidFill>
                <a:latin typeface="KG All of Me" pitchFamily="2" charset="0"/>
                <a:ea typeface="PBCoffeeBeforeTalkie" panose="02000603000000000000" pitchFamily="2" charset="0"/>
              </a:rPr>
              <a:t>I have read and understand this syllabus and its contents. I will honor and follow the rules, expectations, and procedures outlined above.</a:t>
            </a:r>
          </a:p>
          <a:p>
            <a:pPr algn="ctr"/>
            <a:endParaRPr lang="en-US" sz="1400" dirty="0">
              <a:solidFill>
                <a:prstClr val="black"/>
              </a:solidFill>
              <a:latin typeface="KG All of Me" pitchFamily="2" charset="0"/>
              <a:ea typeface="PBCoffeeBeforeTalkie" panose="02000603000000000000" pitchFamily="2" charset="0"/>
            </a:endParaRP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entury Gothic" pitchFamily="34" charset="0"/>
                <a:ea typeface="PBCoffeeBeforeTalkie" panose="02000603000000000000" pitchFamily="2" charset="0"/>
              </a:rPr>
              <a:t>Student signature: ________________________________________________________</a:t>
            </a:r>
          </a:p>
          <a:p>
            <a:pPr algn="ctr"/>
            <a:endParaRPr lang="en-US" sz="1400" dirty="0">
              <a:solidFill>
                <a:prstClr val="black"/>
              </a:solidFill>
              <a:latin typeface="Century Gothic" pitchFamily="34" charset="0"/>
              <a:ea typeface="PBCoffeeBeforeTalkie" panose="02000603000000000000" pitchFamily="2" charset="0"/>
            </a:endParaRPr>
          </a:p>
          <a:p>
            <a:pPr algn="ctr"/>
            <a:r>
              <a:rPr lang="en-US" sz="1400" dirty="0">
                <a:solidFill>
                  <a:prstClr val="black"/>
                </a:solidFill>
                <a:latin typeface="Century Gothic" pitchFamily="34" charset="0"/>
                <a:ea typeface="PBCoffeeBeforeTalkie" panose="02000603000000000000" pitchFamily="2" charset="0"/>
              </a:rPr>
              <a:t>Parent signature: _________________________________________________________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89935" y="6460198"/>
            <a:ext cx="3330065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>
                <a:solidFill>
                  <a:prstClr val="black"/>
                </a:solidFill>
                <a:latin typeface="KG All of Me" panose="02000000000000000000" pitchFamily="2" charset="0"/>
              </a:rPr>
              <a:t>Course </a:t>
            </a:r>
            <a:r>
              <a:rPr lang="en-US" sz="16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outline</a:t>
            </a:r>
          </a:p>
          <a:p>
            <a:pPr algn="r"/>
            <a:endParaRPr lang="en-US" sz="300" dirty="0">
              <a:solidFill>
                <a:prstClr val="black"/>
              </a:solidFill>
              <a:latin typeface="KG All of Me" panose="02000000000000000000" pitchFamily="2" charset="0"/>
            </a:endParaRPr>
          </a:p>
          <a:p>
            <a:pPr algn="r"/>
            <a:r>
              <a:rPr lang="en-US" sz="1050" b="1" dirty="0" smtClean="0">
                <a:solidFill>
                  <a:prstClr val="black"/>
                </a:solidFill>
                <a:latin typeface="Century Gothic" pitchFamily="34" charset="0"/>
              </a:rPr>
              <a:t>Aug </a:t>
            </a:r>
            <a:r>
              <a:rPr lang="en-US" sz="1050" b="1" dirty="0">
                <a:solidFill>
                  <a:prstClr val="black"/>
                </a:solidFill>
                <a:latin typeface="Century Gothic" pitchFamily="34" charset="0"/>
              </a:rPr>
              <a:t>– Oct</a:t>
            </a:r>
            <a:r>
              <a:rPr lang="en-US" sz="1050" dirty="0">
                <a:solidFill>
                  <a:prstClr val="black"/>
                </a:solidFill>
                <a:latin typeface="Century Gothic" pitchFamily="34" charset="0"/>
              </a:rPr>
              <a:t>: </a:t>
            </a:r>
            <a:r>
              <a:rPr lang="en-US" sz="1050" dirty="0" smtClean="0">
                <a:solidFill>
                  <a:prstClr val="black"/>
                </a:solidFill>
                <a:latin typeface="Century Gothic" pitchFamily="34" charset="0"/>
              </a:rPr>
              <a:t>Intro to Anatomy // Support &amp; Motion</a:t>
            </a:r>
            <a:endParaRPr lang="en-US" sz="1050" dirty="0">
              <a:solidFill>
                <a:prstClr val="black"/>
              </a:solidFill>
              <a:latin typeface="Century Gothic" pitchFamily="34" charset="0"/>
            </a:endParaRPr>
          </a:p>
          <a:p>
            <a:pPr algn="r"/>
            <a:r>
              <a:rPr lang="en-US" sz="1050" b="1" dirty="0">
                <a:solidFill>
                  <a:prstClr val="black"/>
                </a:solidFill>
                <a:latin typeface="Century Gothic" pitchFamily="34" charset="0"/>
              </a:rPr>
              <a:t>Oct – Jan</a:t>
            </a:r>
            <a:r>
              <a:rPr lang="en-US" sz="1050" dirty="0">
                <a:solidFill>
                  <a:prstClr val="black"/>
                </a:solidFill>
                <a:latin typeface="Century Gothic" pitchFamily="34" charset="0"/>
              </a:rPr>
              <a:t>: </a:t>
            </a:r>
            <a:r>
              <a:rPr lang="en-US" sz="1050" dirty="0" smtClean="0">
                <a:solidFill>
                  <a:prstClr val="black"/>
                </a:solidFill>
                <a:latin typeface="Century Gothic" pitchFamily="34" charset="0"/>
              </a:rPr>
              <a:t>Control &amp; Coordination // Transport</a:t>
            </a:r>
            <a:endParaRPr lang="en-US" sz="1050" dirty="0">
              <a:solidFill>
                <a:prstClr val="black"/>
              </a:solidFill>
              <a:latin typeface="Century Gothic" pitchFamily="34" charset="0"/>
            </a:endParaRPr>
          </a:p>
          <a:p>
            <a:pPr algn="r"/>
            <a:r>
              <a:rPr lang="en-US" sz="1050" b="1" dirty="0">
                <a:solidFill>
                  <a:prstClr val="black"/>
                </a:solidFill>
                <a:latin typeface="Century Gothic" pitchFamily="34" charset="0"/>
              </a:rPr>
              <a:t>Jan – Feb</a:t>
            </a:r>
            <a:r>
              <a:rPr lang="en-US" sz="1050" dirty="0">
                <a:solidFill>
                  <a:prstClr val="black"/>
                </a:solidFill>
                <a:latin typeface="Century Gothic" pitchFamily="34" charset="0"/>
              </a:rPr>
              <a:t>: </a:t>
            </a:r>
            <a:r>
              <a:rPr lang="en-US" sz="1050" dirty="0" smtClean="0">
                <a:solidFill>
                  <a:prstClr val="black"/>
                </a:solidFill>
                <a:latin typeface="Century Gothic" pitchFamily="34" charset="0"/>
              </a:rPr>
              <a:t>Absorption &amp; Excretion // Protection</a:t>
            </a:r>
            <a:endParaRPr lang="en-US" sz="1050" dirty="0">
              <a:solidFill>
                <a:prstClr val="black"/>
              </a:solidFill>
              <a:latin typeface="Century Gothic" pitchFamily="34" charset="0"/>
            </a:endParaRPr>
          </a:p>
          <a:p>
            <a:pPr algn="r"/>
            <a:r>
              <a:rPr lang="en-US" sz="1050" b="1" dirty="0">
                <a:solidFill>
                  <a:prstClr val="black"/>
                </a:solidFill>
                <a:latin typeface="Century Gothic" pitchFamily="34" charset="0"/>
              </a:rPr>
              <a:t>Feb – </a:t>
            </a:r>
            <a:r>
              <a:rPr lang="en-US" sz="1050" b="1" dirty="0" smtClean="0">
                <a:solidFill>
                  <a:prstClr val="black"/>
                </a:solidFill>
                <a:latin typeface="Century Gothic" pitchFamily="34" charset="0"/>
              </a:rPr>
              <a:t>May</a:t>
            </a:r>
            <a:r>
              <a:rPr lang="en-US" sz="1050" dirty="0" smtClean="0">
                <a:solidFill>
                  <a:prstClr val="black"/>
                </a:solidFill>
                <a:latin typeface="Century Gothic" pitchFamily="34" charset="0"/>
              </a:rPr>
              <a:t>: Reproduction // Review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85839" y="6017942"/>
            <a:ext cx="3534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KG All of Me" panose="02000000000000000000" pitchFamily="2" charset="0"/>
              </a:rPr>
              <a:t>…………………………………………..</a:t>
            </a:r>
            <a:endParaRPr lang="en-US" sz="2400" dirty="0">
              <a:solidFill>
                <a:prstClr val="black"/>
              </a:solidFill>
              <a:latin typeface="KG All of M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00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1367</TotalTime>
  <Words>756</Words>
  <Application>Microsoft Office PowerPoint</Application>
  <PresentationFormat>Custom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3" baseType="lpstr">
      <vt:lpstr>Sweet Pea</vt:lpstr>
      <vt:lpstr>Arial</vt:lpstr>
      <vt:lpstr>Calibri</vt:lpstr>
      <vt:lpstr>Calibri Light</vt:lpstr>
      <vt:lpstr>Century Gothic</vt:lpstr>
      <vt:lpstr>KG All of Me</vt:lpstr>
      <vt:lpstr>KG Skinny Latte</vt:lpstr>
      <vt:lpstr>PBCoffeeBeforeTalkie</vt:lpstr>
      <vt:lpstr>Wingdings</vt:lpstr>
      <vt:lpstr>Office Theme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Staci Lamb</dc:creator>
  <cp:lastModifiedBy>Briscoe, Jessica</cp:lastModifiedBy>
  <cp:revision>75</cp:revision>
  <cp:lastPrinted>2023-07-27T19:49:24Z</cp:lastPrinted>
  <dcterms:created xsi:type="dcterms:W3CDTF">2016-06-23T01:55:28Z</dcterms:created>
  <dcterms:modified xsi:type="dcterms:W3CDTF">2023-07-27T19:49:29Z</dcterms:modified>
</cp:coreProperties>
</file>